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8" r:id="rId3"/>
    <p:sldId id="260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09027F26-D869-4C30-A9A4-A11C86EDC32B}">
          <p14:sldIdLst>
            <p14:sldId id="256"/>
            <p14:sldId id="258"/>
            <p14:sldId id="260"/>
            <p14:sldId id="262"/>
            <p14:sldId id="264"/>
            <p14:sldId id="265"/>
            <p14:sldId id="266"/>
            <p14:sldId id="267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7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4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7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7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50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s.baraldi@avis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C01938-2079-4F16-8991-0DD11125D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23" y="983969"/>
            <a:ext cx="5924551" cy="3547763"/>
          </a:xfrm>
        </p:spPr>
        <p:txBody>
          <a:bodyPr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it-IT" sz="4000" dirty="0"/>
              <a:t>“LE ORGANIZZAZIONI DI DONATORI DI SANGUE AI TEMPI DEL DIGITALE: NUOVI ASPETTI E PROGETTI DI ASSISTENZA SANITARIA TERRITORIALE” </a:t>
            </a:r>
            <a:br>
              <a:rPr lang="it-IT" sz="3400" dirty="0"/>
            </a:br>
            <a:endParaRPr lang="it-IT" sz="3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583205D-4869-4DFD-AE61-308000447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258106"/>
            <a:ext cx="5295900" cy="173467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endParaRPr lang="it-IT" sz="1300" dirty="0"/>
          </a:p>
          <a:p>
            <a:pPr>
              <a:lnSpc>
                <a:spcPct val="110000"/>
              </a:lnSpc>
            </a:pPr>
            <a:endParaRPr lang="it-IT" sz="1300" dirty="0"/>
          </a:p>
          <a:p>
            <a:pPr>
              <a:lnSpc>
                <a:spcPct val="110000"/>
              </a:lnSpc>
            </a:pPr>
            <a:r>
              <a:rPr lang="it-IT" sz="1800" dirty="0"/>
              <a:t>Candidato: Dott. </a:t>
            </a:r>
            <a:r>
              <a:rPr lang="it-IT" sz="1800" b="1" dirty="0"/>
              <a:t>SIMON BARALDI</a:t>
            </a:r>
          </a:p>
          <a:p>
            <a:pPr>
              <a:lnSpc>
                <a:spcPct val="110000"/>
              </a:lnSpc>
            </a:pPr>
            <a:r>
              <a:rPr lang="it-IT" sz="1800" dirty="0"/>
              <a:t>Supervisore: Dott. </a:t>
            </a:r>
            <a:r>
              <a:rPr lang="it-IT" sz="1800" b="1" dirty="0"/>
              <a:t>FABIO LENZI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FB4F5176-BFB0-41F9-9528-AAF051C06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2" b="-3"/>
          <a:stretch/>
        </p:blipFill>
        <p:spPr>
          <a:xfrm>
            <a:off x="7315200" y="10"/>
            <a:ext cx="4876801" cy="3428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4B21692-652C-4371-95C5-05248EF34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29337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>
            <a:extLst>
              <a:ext uri="{FF2B5EF4-FFF2-40B4-BE49-F238E27FC236}">
                <a16:creationId xmlns:a16="http://schemas.microsoft.com/office/drawing/2014/main" id="{065A379A-25BB-42A2-A78D-995117D49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r="2593"/>
          <a:stretch/>
        </p:blipFill>
        <p:spPr>
          <a:xfrm>
            <a:off x="7315200" y="3429000"/>
            <a:ext cx="487680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3041C5-0525-435C-8A18-036A7373FE10}"/>
              </a:ext>
            </a:extLst>
          </p:cNvPr>
          <p:cNvSpPr txBox="1"/>
          <p:nvPr/>
        </p:nvSpPr>
        <p:spPr>
          <a:xfrm>
            <a:off x="1477108" y="1491175"/>
            <a:ext cx="93409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i="1" dirty="0">
                <a:solidFill>
                  <a:srgbClr val="FF0000"/>
                </a:solidFill>
              </a:rPr>
              <a:t>Non </a:t>
            </a:r>
            <a:r>
              <a:rPr lang="it-IT" sz="6000" i="1" dirty="0" err="1">
                <a:solidFill>
                  <a:srgbClr val="FF0000"/>
                </a:solidFill>
              </a:rPr>
              <a:t>possi</a:t>
            </a:r>
            <a:r>
              <a:rPr lang="it-IT" sz="6000" dirty="0" err="1">
                <a:solidFill>
                  <a:srgbClr val="002060"/>
                </a:solidFill>
              </a:rPr>
              <a:t>A</a:t>
            </a:r>
            <a:r>
              <a:rPr lang="it-IT" sz="6000" i="1" dirty="0" err="1">
                <a:solidFill>
                  <a:srgbClr val="FF0000"/>
                </a:solidFill>
              </a:rPr>
              <a:t>mo</a:t>
            </a:r>
            <a:r>
              <a:rPr lang="it-IT" sz="6000" i="1" dirty="0">
                <a:solidFill>
                  <a:srgbClr val="FF0000"/>
                </a:solidFill>
              </a:rPr>
              <a:t> sempre fare grandi cose nella </a:t>
            </a:r>
            <a:r>
              <a:rPr lang="it-IT" sz="6000" dirty="0">
                <a:solidFill>
                  <a:srgbClr val="002060"/>
                </a:solidFill>
              </a:rPr>
              <a:t>V</a:t>
            </a:r>
            <a:r>
              <a:rPr lang="it-IT" sz="6000" i="1" dirty="0">
                <a:solidFill>
                  <a:srgbClr val="FF0000"/>
                </a:solidFill>
              </a:rPr>
              <a:t>ita, ma </a:t>
            </a:r>
            <a:r>
              <a:rPr lang="it-IT" sz="6000" i="1" dirty="0" err="1">
                <a:solidFill>
                  <a:srgbClr val="FF0000"/>
                </a:solidFill>
              </a:rPr>
              <a:t>poss</a:t>
            </a:r>
            <a:r>
              <a:rPr lang="it-IT" sz="6000" dirty="0" err="1">
                <a:solidFill>
                  <a:srgbClr val="002060"/>
                </a:solidFill>
              </a:rPr>
              <a:t>I</a:t>
            </a:r>
            <a:r>
              <a:rPr lang="it-IT" sz="6000" i="1" dirty="0" err="1">
                <a:solidFill>
                  <a:srgbClr val="FF0000"/>
                </a:solidFill>
              </a:rPr>
              <a:t>amo</a:t>
            </a:r>
            <a:r>
              <a:rPr lang="it-IT" sz="6000" i="1" dirty="0">
                <a:solidFill>
                  <a:srgbClr val="FF0000"/>
                </a:solidFill>
              </a:rPr>
              <a:t> fare piccole </a:t>
            </a:r>
            <a:r>
              <a:rPr lang="it-IT" sz="6000" i="1" dirty="0" err="1">
                <a:solidFill>
                  <a:srgbClr val="FF0000"/>
                </a:solidFill>
              </a:rPr>
              <a:t>co</a:t>
            </a:r>
            <a:r>
              <a:rPr lang="it-IT" sz="6000" dirty="0" err="1">
                <a:solidFill>
                  <a:srgbClr val="002060"/>
                </a:solidFill>
              </a:rPr>
              <a:t>S</a:t>
            </a:r>
            <a:r>
              <a:rPr lang="it-IT" sz="6000" i="1" dirty="0" err="1">
                <a:solidFill>
                  <a:srgbClr val="FF0000"/>
                </a:solidFill>
              </a:rPr>
              <a:t>e</a:t>
            </a:r>
            <a:r>
              <a:rPr lang="it-IT" sz="6000" i="1" dirty="0">
                <a:solidFill>
                  <a:srgbClr val="FF0000"/>
                </a:solidFill>
              </a:rPr>
              <a:t> con grande amore!</a:t>
            </a:r>
          </a:p>
        </p:txBody>
      </p:sp>
    </p:spTree>
    <p:extLst>
      <p:ext uri="{BB962C8B-B14F-4D97-AF65-F5344CB8AC3E}">
        <p14:creationId xmlns:p14="http://schemas.microsoft.com/office/powerpoint/2010/main" val="26715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B4318B-0639-4313-B69C-48900EB58AA8}"/>
              </a:ext>
            </a:extLst>
          </p:cNvPr>
          <p:cNvSpPr txBox="1"/>
          <p:nvPr/>
        </p:nvSpPr>
        <p:spPr>
          <a:xfrm>
            <a:off x="1847557" y="4519247"/>
            <a:ext cx="8496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GRAZIE PER L’ATTENZIONE!!!</a:t>
            </a:r>
          </a:p>
          <a:p>
            <a:pPr algn="ctr"/>
            <a:endParaRPr lang="it-IT" sz="2400" dirty="0"/>
          </a:p>
          <a:p>
            <a:pPr algn="ctr"/>
            <a:r>
              <a:rPr lang="it-IT" sz="2400" i="1" dirty="0"/>
              <a:t>Simon Baraldi</a:t>
            </a:r>
          </a:p>
          <a:p>
            <a:pPr algn="ctr"/>
            <a:r>
              <a:rPr lang="it-IT" sz="2400" dirty="0">
                <a:hlinkClick r:id="rId2"/>
              </a:rPr>
              <a:t>s.baraldi@avis.it</a:t>
            </a:r>
            <a:r>
              <a:rPr lang="it-IT" sz="2400" dirty="0"/>
              <a:t> – tel. 3467535407</a:t>
            </a:r>
          </a:p>
          <a:p>
            <a:pPr algn="ctr"/>
            <a:endParaRPr lang="it-IT" sz="2400" dirty="0"/>
          </a:p>
        </p:txBody>
      </p:sp>
      <p:pic>
        <p:nvPicPr>
          <p:cNvPr id="4" name="Immagine 3" descr="Immagine che contiene testo, persona&#10;&#10;Descrizione generata automaticamente">
            <a:extLst>
              <a:ext uri="{FF2B5EF4-FFF2-40B4-BE49-F238E27FC236}">
                <a16:creationId xmlns:a16="http://schemas.microsoft.com/office/drawing/2014/main" id="{32925AFC-7808-403C-9C56-D38B04FB3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5" y="1034193"/>
            <a:ext cx="4815983" cy="3256454"/>
          </a:xfrm>
          <a:prstGeom prst="rect">
            <a:avLst/>
          </a:prstGeom>
        </p:spPr>
      </p:pic>
      <p:pic>
        <p:nvPicPr>
          <p:cNvPr id="6" name="Immagine 5" descr="Immagine che contiene persona, cielo, esterni, acqua&#10;&#10;Descrizione generata automaticamente">
            <a:extLst>
              <a:ext uri="{FF2B5EF4-FFF2-40B4-BE49-F238E27FC236}">
                <a16:creationId xmlns:a16="http://schemas.microsoft.com/office/drawing/2014/main" id="{F784356E-9419-43D7-9391-AF30C90F1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18" y="1034193"/>
            <a:ext cx="5247249" cy="32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9294E-C06F-493D-8607-063FCC49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54" y="721298"/>
            <a:ext cx="10716292" cy="1257461"/>
          </a:xfrm>
        </p:spPr>
        <p:txBody>
          <a:bodyPr>
            <a:normAutofit fontScale="90000"/>
          </a:bodyPr>
          <a:lstStyle/>
          <a:p>
            <a:r>
              <a:rPr lang="it-IT" dirty="0"/>
              <a:t>Le organizzazioni di volontariato e la donazione di sangue in </a:t>
            </a:r>
            <a:r>
              <a:rPr lang="it-IT" dirty="0" err="1"/>
              <a:t>italia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224742D-F963-4A5D-9C24-F34664562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8609" y="1882200"/>
            <a:ext cx="5282192" cy="657225"/>
          </a:xfrm>
        </p:spPr>
        <p:txBody>
          <a:bodyPr>
            <a:normAutofit/>
          </a:bodyPr>
          <a:lstStyle/>
          <a:p>
            <a:r>
              <a:rPr lang="it-IT" sz="3200" dirty="0"/>
              <a:t>Attività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AD1889-7DDD-48FF-A1D1-F5664C74E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163" y="2712925"/>
            <a:ext cx="5282192" cy="3423777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r>
              <a:rPr lang="it-IT" dirty="0"/>
              <a:t>Promozione e informazione (tipi di donazione, stile di vita sano, alimentazione ecc.)</a:t>
            </a:r>
          </a:p>
          <a:p>
            <a:r>
              <a:rPr lang="it-IT" dirty="0"/>
              <a:t>Raccolta adesioni e iscrizione dei nuovi donatori</a:t>
            </a:r>
          </a:p>
          <a:p>
            <a:r>
              <a:rPr lang="it-IT" dirty="0"/>
              <a:t>Gestione dei dati personali e sanitari dei donatori (</a:t>
            </a:r>
            <a:r>
              <a:rPr lang="it-IT" sz="1400" dirty="0"/>
              <a:t>in collaborazione con il Centro Regionale Sangue territorialmente competente</a:t>
            </a:r>
            <a:r>
              <a:rPr lang="it-IT" dirty="0"/>
              <a:t>)</a:t>
            </a:r>
          </a:p>
          <a:p>
            <a:r>
              <a:rPr lang="it-IT" dirty="0"/>
              <a:t>Chiamata attiva alla donazione di sangue ed emocomponenti </a:t>
            </a:r>
          </a:p>
          <a:p>
            <a:r>
              <a:rPr lang="it-IT" dirty="0"/>
              <a:t>Programmazione delle griglie di donazione per garantire l’autosufficienza di emazie a livello regionale e nazionale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D00E28-96D1-4EB6-90F0-75A3E9394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0801" y="1882200"/>
            <a:ext cx="5183188" cy="657225"/>
          </a:xfrm>
        </p:spPr>
        <p:txBody>
          <a:bodyPr>
            <a:normAutofit/>
          </a:bodyPr>
          <a:lstStyle/>
          <a:p>
            <a:r>
              <a:rPr lang="it-IT" sz="3200" dirty="0"/>
              <a:t>Protagonisti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252670C-D8B4-43AB-AB24-441DA3378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0618" y="2712924"/>
            <a:ext cx="5183188" cy="3423777"/>
          </a:xfrm>
        </p:spPr>
        <p:txBody>
          <a:bodyPr>
            <a:normAutofit fontScale="85000" lnSpcReduction="20000"/>
          </a:bodyPr>
          <a:lstStyle/>
          <a:p>
            <a:endParaRPr lang="it-IT" sz="2800" dirty="0"/>
          </a:p>
          <a:p>
            <a:pPr marL="0" indent="0">
              <a:buNone/>
            </a:pPr>
            <a:endParaRPr lang="it-IT" sz="2800" dirty="0"/>
          </a:p>
          <a:p>
            <a:r>
              <a:rPr lang="it-IT" sz="2800" dirty="0"/>
              <a:t>Associazioni e Federazioni</a:t>
            </a:r>
          </a:p>
          <a:p>
            <a:r>
              <a:rPr lang="it-IT" sz="2800" dirty="0"/>
              <a:t>Cittadini dai 18 ai 65 anni d’età</a:t>
            </a:r>
          </a:p>
          <a:p>
            <a:r>
              <a:rPr lang="it-IT" sz="2800" dirty="0"/>
              <a:t>Sistema Sanitario Nazionale</a:t>
            </a:r>
          </a:p>
        </p:txBody>
      </p:sp>
    </p:spTree>
    <p:extLst>
      <p:ext uri="{BB962C8B-B14F-4D97-AF65-F5344CB8AC3E}">
        <p14:creationId xmlns:p14="http://schemas.microsoft.com/office/powerpoint/2010/main" val="1760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8AC5B-9759-4388-9C6A-433C35253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06" y="0"/>
            <a:ext cx="10632067" cy="2852737"/>
          </a:xfrm>
          <a:solidFill>
            <a:srgbClr val="FFC000"/>
          </a:solidFill>
        </p:spPr>
        <p:txBody>
          <a:bodyPr/>
          <a:lstStyle/>
          <a:p>
            <a:r>
              <a:rPr lang="it-IT" sz="6600" dirty="0" err="1"/>
              <a:t>perche</a:t>
            </a:r>
            <a:r>
              <a:rPr lang="it-IT" dirty="0"/>
              <a:t>’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178883-5CEC-4731-B92D-051E912BB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006" y="3406882"/>
            <a:ext cx="10744608" cy="21463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b="1" dirty="0">
                <a:solidFill>
                  <a:schemeClr val="tx1"/>
                </a:solidFill>
              </a:rPr>
              <a:t>Nata nel 1927, l’Associazione Volontari Italiani del Sangue è la più grande organizzazione di volontariato del sangue italiana che, grazie ai suoi associati, riesce a garantire circa l’80% del fabbisogno nazionale di sangue.</a:t>
            </a:r>
          </a:p>
          <a:p>
            <a:pPr algn="just"/>
            <a:r>
              <a:rPr lang="it-IT" b="1" dirty="0">
                <a:solidFill>
                  <a:schemeClr val="tx1"/>
                </a:solidFill>
              </a:rPr>
              <a:t>AVIS può contare su oltre </a:t>
            </a:r>
            <a:r>
              <a:rPr lang="it-IT" sz="3200" b="1" dirty="0">
                <a:solidFill>
                  <a:schemeClr val="tx1"/>
                </a:solidFill>
              </a:rPr>
              <a:t>1.300.000</a:t>
            </a:r>
            <a:r>
              <a:rPr lang="it-IT" b="1" dirty="0">
                <a:solidFill>
                  <a:schemeClr val="tx1"/>
                </a:solidFill>
              </a:rPr>
              <a:t> Soci e oltre </a:t>
            </a:r>
            <a:r>
              <a:rPr lang="it-IT" sz="3200" b="1" dirty="0">
                <a:solidFill>
                  <a:schemeClr val="tx1"/>
                </a:solidFill>
              </a:rPr>
              <a:t>2.000.000 </a:t>
            </a:r>
            <a:r>
              <a:rPr lang="it-IT" b="1" dirty="0">
                <a:solidFill>
                  <a:schemeClr val="tx1"/>
                </a:solidFill>
              </a:rPr>
              <a:t>unità di sangue e suoi derivati donate all’anno.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C1A445-FF44-492E-A745-2A2E4287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603" y="262753"/>
            <a:ext cx="7040391" cy="2842375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6414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59D417-CC2B-4A6D-AD30-8A5E14308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218686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it-IT" dirty="0"/>
              <a:t>I PROGETTI PER IL FUTURO DI </a:t>
            </a:r>
            <a:br>
              <a:rPr lang="it-IT" dirty="0"/>
            </a:br>
            <a:r>
              <a:rPr lang="it-IT" sz="4800" dirty="0"/>
              <a:t>A.V.I.S</a:t>
            </a:r>
            <a:r>
              <a:rPr lang="it-IT" sz="4800"/>
              <a:t>.  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CDCA2B-1CC6-4AA5-83DF-73552E7E8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4" y="1930997"/>
            <a:ext cx="10691265" cy="3636088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 </a:t>
            </a:r>
            <a:r>
              <a:rPr lang="it-IT" sz="4400" dirty="0">
                <a:solidFill>
                  <a:srgbClr val="FF0000"/>
                </a:solidFill>
              </a:rPr>
              <a:t>#DomanIoDono</a:t>
            </a:r>
          </a:p>
          <a:p>
            <a:pPr marL="0" indent="0" algn="ctr">
              <a:buNone/>
            </a:pPr>
            <a:r>
              <a:rPr lang="it-IT" sz="4400" dirty="0">
                <a:solidFill>
                  <a:srgbClr val="002060"/>
                </a:solidFill>
              </a:rPr>
              <a:t> &lt;&lt;Sei </a:t>
            </a:r>
            <a:r>
              <a:rPr lang="it-IT" sz="4400" dirty="0" err="1">
                <a:solidFill>
                  <a:srgbClr val="002060"/>
                </a:solidFill>
              </a:rPr>
              <a:t>brAVISsim</a:t>
            </a:r>
            <a:r>
              <a:rPr lang="it-IT" sz="4400" dirty="0">
                <a:solidFill>
                  <a:srgbClr val="002060"/>
                </a:solidFill>
              </a:rPr>
              <a:t>*!&gt;&gt;</a:t>
            </a:r>
          </a:p>
          <a:p>
            <a:pPr marL="0" indent="0" algn="ctr">
              <a:buNone/>
            </a:pPr>
            <a:r>
              <a:rPr lang="it-IT" sz="4400" dirty="0">
                <a:solidFill>
                  <a:srgbClr val="00B050"/>
                </a:solidFill>
              </a:rPr>
              <a:t> Meeting Cafè AVIS</a:t>
            </a:r>
          </a:p>
          <a:p>
            <a:pPr marL="514350" indent="-514350" algn="ctr">
              <a:buFont typeface="+mj-lt"/>
              <a:buAutoNum type="arabicPeriod"/>
            </a:pPr>
            <a:endParaRPr lang="it-IT" sz="4400" dirty="0"/>
          </a:p>
          <a:p>
            <a:pPr marL="514350" indent="-514350" algn="ctr">
              <a:buFont typeface="+mj-lt"/>
              <a:buAutoNum type="arabicPeriod"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827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D5297-454F-4313-9FF3-B1513D2B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42" y="100179"/>
            <a:ext cx="4103431" cy="1317523"/>
          </a:xfrm>
        </p:spPr>
        <p:txBody>
          <a:bodyPr/>
          <a:lstStyle/>
          <a:p>
            <a:r>
              <a:rPr lang="it-IT" dirty="0" err="1"/>
              <a:t>quALI</a:t>
            </a:r>
            <a:r>
              <a:rPr lang="it-IT" dirty="0"/>
              <a:t> strumenti?</a:t>
            </a:r>
          </a:p>
        </p:txBody>
      </p:sp>
      <p:pic>
        <p:nvPicPr>
          <p:cNvPr id="6" name="Segnaposto immagine 5" descr="Immagine che contiene testo, pavimento, interni, sedia&#10;&#10;Descrizione generata automaticamente">
            <a:extLst>
              <a:ext uri="{FF2B5EF4-FFF2-40B4-BE49-F238E27FC236}">
                <a16:creationId xmlns:a16="http://schemas.microsoft.com/office/drawing/2014/main" id="{F1C5EB0C-391A-4F7E-9B76-2EF59B30CD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r="7113"/>
          <a:stretch>
            <a:fillRect/>
          </a:stretch>
        </p:blipFill>
        <p:spPr>
          <a:xfrm>
            <a:off x="6096000" y="3429000"/>
            <a:ext cx="3976469" cy="2362201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BFFF936-7DAB-4183-A014-DCDB1EC9B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664" y="1770856"/>
            <a:ext cx="4103431" cy="331628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it-IT" sz="2800" dirty="0"/>
              <a:t>Smartphone 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Convenzioni con  Comuni ed enti locali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Cafè/pub e sale per eventi</a:t>
            </a:r>
          </a:p>
        </p:txBody>
      </p:sp>
      <p:pic>
        <p:nvPicPr>
          <p:cNvPr id="8" name="Immagine 7" descr="Immagine che contiene esterni, cielo, edificio, giallo&#10;&#10;Descrizione generata automaticamente">
            <a:extLst>
              <a:ext uri="{FF2B5EF4-FFF2-40B4-BE49-F238E27FC236}">
                <a16:creationId xmlns:a16="http://schemas.microsoft.com/office/drawing/2014/main" id="{C4167808-4754-4373-B741-73E878E0E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53" y="899619"/>
            <a:ext cx="3263705" cy="2362200"/>
          </a:xfrm>
          <a:prstGeom prst="rect">
            <a:avLst/>
          </a:prstGeom>
        </p:spPr>
      </p:pic>
      <p:pic>
        <p:nvPicPr>
          <p:cNvPr id="14" name="Immagine 13" descr="Immagine che contiene persona, cellulare, telefono, mano&#10;&#10;Descrizione generata automaticamente">
            <a:extLst>
              <a:ext uri="{FF2B5EF4-FFF2-40B4-BE49-F238E27FC236}">
                <a16:creationId xmlns:a16="http://schemas.microsoft.com/office/drawing/2014/main" id="{F38AE7F6-03AC-483E-AA10-A5FD1B888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3" y="899618"/>
            <a:ext cx="3149601" cy="23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BA83F-91D2-47C9-A3AC-E40EE109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1. #DOMANIODONO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8C6594-EFC0-4BC0-9F3B-EE1C613D6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COSA E’?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5D0A31-4A53-4C67-9FE4-0AF0469BB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</p:spPr>
        <p:txBody>
          <a:bodyPr>
            <a:normAutofit fontScale="92500"/>
          </a:bodyPr>
          <a:lstStyle/>
          <a:p>
            <a:r>
              <a:rPr lang="it-IT" dirty="0"/>
              <a:t>App per smartphone </a:t>
            </a:r>
            <a:r>
              <a:rPr lang="it-IT" sz="1400" dirty="0"/>
              <a:t>(compatibile per sistemi IOS e Android)</a:t>
            </a:r>
          </a:p>
          <a:p>
            <a:r>
              <a:rPr lang="it-IT" dirty="0"/>
              <a:t>per Donatori e Non Donatori dai 14 anni d’età in su </a:t>
            </a:r>
          </a:p>
          <a:p>
            <a:r>
              <a:rPr lang="it-IT" dirty="0"/>
              <a:t>iscrizione gratuita tramite indirizzo e-mail verificato o SPID</a:t>
            </a:r>
          </a:p>
          <a:p>
            <a:r>
              <a:rPr lang="it-IT" dirty="0"/>
              <a:t>costo stimato: circa 15.000 euro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9BBEFC-5BA2-43DB-8A0B-4AE78DE2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QUALI SERVIZI?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F131CE3-381E-42C7-9D87-AFE455F395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Identificazione sicura del Donatore/Donatrice</a:t>
            </a:r>
          </a:p>
          <a:p>
            <a:r>
              <a:rPr lang="it-IT" dirty="0"/>
              <a:t>Archivio storico delle donazioni effettuate e visibilità dei referti degli esami eseguiti</a:t>
            </a:r>
          </a:p>
          <a:p>
            <a:r>
              <a:rPr lang="it-IT" dirty="0"/>
              <a:t>Prenotazione delle donazioni di sangue ed emocomponenti</a:t>
            </a:r>
          </a:p>
          <a:p>
            <a:r>
              <a:rPr lang="it-IT" dirty="0"/>
              <a:t>Informazioni di carattere sanitario sui tipi di donazione, le sospensioni da rispettare e gli stili di vita da seguire</a:t>
            </a:r>
          </a:p>
        </p:txBody>
      </p:sp>
    </p:spTree>
    <p:extLst>
      <p:ext uri="{BB962C8B-B14F-4D97-AF65-F5344CB8AC3E}">
        <p14:creationId xmlns:p14="http://schemas.microsoft.com/office/powerpoint/2010/main" val="6552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CA441A-C4C8-4A79-B8C0-21465DBE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2. &lt;&lt;sei </a:t>
            </a:r>
            <a:r>
              <a:rPr lang="it-IT" dirty="0" err="1">
                <a:solidFill>
                  <a:srgbClr val="002060"/>
                </a:solidFill>
              </a:rPr>
              <a:t>bravissim</a:t>
            </a:r>
            <a:r>
              <a:rPr lang="it-IT" dirty="0">
                <a:solidFill>
                  <a:srgbClr val="002060"/>
                </a:solidFill>
              </a:rPr>
              <a:t>*!&gt;&gt;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E02D66-BA7D-44B5-BA19-E037C58B9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COSA E’?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B323FE-953E-450F-AC10-97433A7392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Convenzioni con Comuni ed Enti Locali </a:t>
            </a:r>
            <a:r>
              <a:rPr lang="it-IT" sz="1600" dirty="0"/>
              <a:t>(in particolare Uffici per le Relazioni con il Pubblico e Ufficio Anagrafe)</a:t>
            </a:r>
          </a:p>
          <a:p>
            <a:r>
              <a:rPr lang="it-IT" dirty="0"/>
              <a:t>rivolto a cittadini neomaggiorenni e nuovi residenti/domiciliati dai 18 ai 60 anni d’età</a:t>
            </a:r>
          </a:p>
          <a:p>
            <a:r>
              <a:rPr lang="it-IT" dirty="0"/>
              <a:t>applicabile con il rinnovo della CIE ovvero il rilascio della tessera elettorale</a:t>
            </a:r>
          </a:p>
          <a:p>
            <a:r>
              <a:rPr lang="it-IT" dirty="0"/>
              <a:t>costo stimato: circa 5 euro per ogni adesione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7F655D-BFF8-4D57-93BA-96B528582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QUALI SERVIZI?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4135C3-2D11-4E3D-999D-D196A0A682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Promozione della donazione volontaria di sangue ed emocomponenti</a:t>
            </a:r>
          </a:p>
          <a:p>
            <a:r>
              <a:rPr lang="it-IT" dirty="0"/>
              <a:t>Raccolta delle domande telematiche di adesione ad AVIS e della disponibilità a donare sangue ed emocomponenti</a:t>
            </a:r>
          </a:p>
          <a:p>
            <a:r>
              <a:rPr lang="it-IT" dirty="0"/>
              <a:t>Installazione totem e help desk informativi negli uffici della Pubblica Amministrazione</a:t>
            </a:r>
          </a:p>
          <a:p>
            <a:r>
              <a:rPr lang="it-IT" dirty="0"/>
              <a:t>Rilascio di CIE o tessera elettorale insieme al modulo di adesione e foglio informativo donazione AVIS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4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C71CB-7E57-4398-806B-6C547F938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3. MEETING CAFE’ AVIS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A9ED2D-FE59-4B34-9FC5-F374B8E30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COSA E’?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059885-342D-4730-8266-3B3B43B8F5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Punti di incontro virtuali e reali per conoscersi tra Associati e aspiranti donatori/volontari</a:t>
            </a:r>
          </a:p>
          <a:p>
            <a:r>
              <a:rPr lang="it-IT" dirty="0"/>
              <a:t>Forum sul sito di AVIS Nazionale </a:t>
            </a:r>
            <a:r>
              <a:rPr lang="it-IT" sz="1600" dirty="0"/>
              <a:t>(registrazione mediante identificazione personale con e-mail e numero di telefono cellulare)</a:t>
            </a:r>
            <a:endParaRPr lang="it-IT" dirty="0"/>
          </a:p>
          <a:p>
            <a:r>
              <a:rPr lang="it-IT" dirty="0"/>
              <a:t>incontri fisici in cafè/pub e sale per eventi con musica, buffet e ristorazione smart-break</a:t>
            </a:r>
          </a:p>
          <a:p>
            <a:r>
              <a:rPr lang="it-IT" dirty="0"/>
              <a:t>rivolto a tutti dai 18 ai 60 anni d’età </a:t>
            </a:r>
            <a:r>
              <a:rPr lang="it-IT" sz="1600" dirty="0"/>
              <a:t>(ma in particolare a coloro nella fascia 18-35 anni)</a:t>
            </a:r>
          </a:p>
          <a:p>
            <a:r>
              <a:rPr lang="it-IT" dirty="0"/>
              <a:t>costo stimato: circa 100 euro per il Forum online; dai 500 ai 1000 euro per ogni evento in presenza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372072F-3E8E-4111-9A87-C822883D8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QUALI SERVIZI?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AE7F928-760F-4552-B3EE-A9D674BC35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Proselitismo e ricerca di nuovi donatori</a:t>
            </a:r>
          </a:p>
          <a:p>
            <a:r>
              <a:rPr lang="it-IT" dirty="0"/>
              <a:t>Nuove conoscenze tra persone della stessa città o di città differenti</a:t>
            </a:r>
          </a:p>
          <a:p>
            <a:r>
              <a:rPr lang="it-IT" dirty="0"/>
              <a:t>Progetti, hackathon, giochi ludici</a:t>
            </a:r>
          </a:p>
          <a:p>
            <a:r>
              <a:rPr lang="it-IT" dirty="0"/>
              <a:t>Buffet, aperitivi, smart break</a:t>
            </a:r>
          </a:p>
          <a:p>
            <a:r>
              <a:rPr lang="it-IT" dirty="0"/>
              <a:t>Luogo virtuale, ma controllato e moderato, attivo 24 ore al giorno/7 giorni alla settimana dove confrontarsi con altri donatori o ricevere informazioni per diventare donatori</a:t>
            </a:r>
          </a:p>
        </p:txBody>
      </p:sp>
    </p:spTree>
    <p:extLst>
      <p:ext uri="{BB962C8B-B14F-4D97-AF65-F5344CB8AC3E}">
        <p14:creationId xmlns:p14="http://schemas.microsoft.com/office/powerpoint/2010/main" val="33786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997DF-4DF9-40DC-B78A-2F8C9D5A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RISULTATI RAGGIUNGERE con i tre progetti?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47DE8-0AB8-4CE9-BEB4-6486ACE01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sz="2400" dirty="0"/>
              <a:t>Ingresso di nuovi donatori e donatrici sempre più giovani, in modo da garantire un ricambio generazionale (il «turn over associativo»)</a:t>
            </a:r>
          </a:p>
          <a:p>
            <a:r>
              <a:rPr lang="it-IT" sz="2400" dirty="0"/>
              <a:t>Aumentare il senso di appartenenza alla Associazione, fidelizzare chi è già donatore e invogliare chi non lo è ancora a diventare «</a:t>
            </a:r>
            <a:r>
              <a:rPr lang="it-IT" sz="2400" i="1" dirty="0"/>
              <a:t>Avisino</a:t>
            </a:r>
            <a:r>
              <a:rPr lang="it-IT" sz="2400" dirty="0"/>
              <a:t>»</a:t>
            </a:r>
          </a:p>
          <a:p>
            <a:r>
              <a:rPr lang="it-IT" sz="2400" dirty="0"/>
              <a:t>Maggiore visibilità per AVIS e la donazione di sangue in Internet e nei luoghi pubblici</a:t>
            </a:r>
          </a:p>
          <a:p>
            <a:r>
              <a:rPr lang="it-IT" sz="2400" dirty="0"/>
              <a:t>Dematerializzazione degli atti associativi e risparmio sul utilizzo di carta per le attività associative</a:t>
            </a:r>
          </a:p>
          <a:p>
            <a:r>
              <a:rPr lang="it-IT" sz="2400" dirty="0"/>
              <a:t>Implementazione della comunicazione digitale, affinché il Socio sia sempre protagonista «24/7» della vita associativa</a:t>
            </a:r>
          </a:p>
          <a:p>
            <a:r>
              <a:rPr lang="it-IT" sz="2400" dirty="0"/>
              <a:t>Nuove modalità tecnologiche per registrare l’adesione alla Associazione e la conservazione dei dati dei Soci: ridurre la possibilità di errore manuale umano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226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hronicl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761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Univers Condensed</vt:lpstr>
      <vt:lpstr>ChronicleVTI</vt:lpstr>
      <vt:lpstr>“LE ORGANIZZAZIONI DI DONATORI DI SANGUE AI TEMPI DEL DIGITALE: NUOVI ASPETTI E PROGETTI DI ASSISTENZA SANITARIA TERRITORIALE”  </vt:lpstr>
      <vt:lpstr>Le organizzazioni di volontariato e la donazione di sangue in italia</vt:lpstr>
      <vt:lpstr>perche’</vt:lpstr>
      <vt:lpstr>I PROGETTI PER IL FUTURO DI  A.V.I.S.  </vt:lpstr>
      <vt:lpstr>quALI strumenti?</vt:lpstr>
      <vt:lpstr>1. #DOMANIODONO</vt:lpstr>
      <vt:lpstr>2. &lt;&lt;sei bravissim*!&gt;&gt;</vt:lpstr>
      <vt:lpstr>3. MEETING CAFE’ AVIS</vt:lpstr>
      <vt:lpstr>QUALI RISULTATI RAGGIUNGERE con i tre progetti?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 ORGANIZZAZIONI DI DONATORI DI SANGUE AI TEMPI DEL DIGITALE: NUOVI ASPETTI E PROGETTI DI ASSISTENZA SANITARIA TERRITORIALE”</dc:title>
  <dc:creator>daniela franzoso</dc:creator>
  <cp:lastModifiedBy>daniela franzoso</cp:lastModifiedBy>
  <cp:revision>46</cp:revision>
  <dcterms:created xsi:type="dcterms:W3CDTF">2021-02-07T13:29:05Z</dcterms:created>
  <dcterms:modified xsi:type="dcterms:W3CDTF">2021-02-07T22:30:46Z</dcterms:modified>
</cp:coreProperties>
</file>